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4"/>
  </p:sldMasterIdLst>
  <p:notesMasterIdLst>
    <p:notesMasterId r:id="rId31"/>
  </p:notesMasterIdLst>
  <p:sldIdLst>
    <p:sldId id="256" r:id="rId5"/>
    <p:sldId id="260" r:id="rId6"/>
    <p:sldId id="258" r:id="rId7"/>
    <p:sldId id="263" r:id="rId8"/>
    <p:sldId id="265" r:id="rId9"/>
    <p:sldId id="289" r:id="rId10"/>
    <p:sldId id="290" r:id="rId11"/>
    <p:sldId id="291" r:id="rId12"/>
    <p:sldId id="292" r:id="rId13"/>
    <p:sldId id="273" r:id="rId14"/>
    <p:sldId id="293" r:id="rId15"/>
    <p:sldId id="294" r:id="rId16"/>
    <p:sldId id="296" r:id="rId17"/>
    <p:sldId id="297" r:id="rId18"/>
    <p:sldId id="298" r:id="rId19"/>
    <p:sldId id="276" r:id="rId20"/>
    <p:sldId id="277" r:id="rId21"/>
    <p:sldId id="278" r:id="rId22"/>
    <p:sldId id="283" r:id="rId23"/>
    <p:sldId id="284" r:id="rId24"/>
    <p:sldId id="280" r:id="rId25"/>
    <p:sldId id="285" r:id="rId26"/>
    <p:sldId id="286" r:id="rId27"/>
    <p:sldId id="287" r:id="rId28"/>
    <p:sldId id="281" r:id="rId29"/>
    <p:sldId id="269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F2B3F4-F9A7-47A5-8ACC-1BC8337E08D8}" v="2089" dt="2021-04-24T16:47:59.382"/>
    <p1510:client id="{0A364143-961C-47E7-9B34-FA441D358010}" v="15" dt="2021-04-24T13:01:18.520"/>
    <p1510:client id="{624C9320-6AB5-4003-BE1B-B95157183A14}" v="872" dt="2021-04-24T05:35:56.274"/>
    <p1510:client id="{82863232-3CC7-4EDB-B7B2-DB1471C2196D}" v="485" dt="2021-04-24T12:59:28.430"/>
    <p1510:client id="{8F28AF3A-748F-40E4-B769-8F71F75C02F9}" v="214" dt="2021-04-24T09:46:17.9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0A0D5-8F98-4CC1-A28E-021F0B6B475C}" type="datetimeFigureOut">
              <a:rPr lang="en-US" smtClean="0"/>
              <a:t>4/24/2021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3C52C-5E29-41AF-BAA3-8217E886D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96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A750590-9F9A-443B-9295-A3931D8194B1}" type="datetime1">
              <a:rPr lang="en-US" smtClean="0"/>
              <a:t>4/24/2021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55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5805F-452B-497C-9BD6-2CDB6902F369}" type="datetime1">
              <a:rPr lang="en-US" smtClean="0"/>
              <a:t>4/24/2021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47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D3F7C6B-C82D-4D42-9929-D6E7E11D9A64}" type="datetime1">
              <a:rPr lang="en-US" smtClean="0"/>
              <a:t>4/24/2021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673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0CF4779-62E8-4B21-A5D7-0AFB9DBD4358}" type="datetime1">
              <a:rPr lang="en-US" smtClean="0"/>
              <a:t>4/24/2021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75660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F9D3375-5CD0-4576-BF96-ADFF24726FF8}" type="datetime1">
              <a:rPr lang="en-US" smtClean="0"/>
              <a:t>4/24/2021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52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CD1F8-971E-4F8C-8737-750C12E93E08}" type="datetime1">
              <a:rPr lang="en-US" smtClean="0"/>
              <a:t>4/24/2021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8375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D1621-FA30-4D98-85E5-1409E6BEECDC}" type="datetime1">
              <a:rPr lang="en-US" smtClean="0"/>
              <a:t>4/24/2021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162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6F347-1B2F-4097-AEB5-4A26FB45D67A}" type="datetime1">
              <a:rPr lang="en-US" smtClean="0"/>
              <a:t>4/24/2021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9925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CC1DEE0-34E5-4E0F-BEC1-4B8835F82CD1}" type="datetime1">
              <a:rPr lang="en-US" smtClean="0"/>
              <a:t>4/24/2021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6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5B4BE-627A-4EC1-99E1-6F1AA97AB802}" type="datetime1">
              <a:rPr lang="en-US" smtClean="0"/>
              <a:t>4/24/2021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895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8BFACF8-E63D-4673-A128-83547867BB7A}" type="datetime1">
              <a:rPr lang="en-US" smtClean="0"/>
              <a:t>4/24/2021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383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ED6AC-4FBA-40BD-BE75-20DB64DA4BAD}" type="datetime1">
              <a:rPr lang="en-US" smtClean="0"/>
              <a:t>4/24/2021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12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33C87-D201-458A-93C0-8EDD9AC92D93}" type="datetime1">
              <a:rPr lang="en-US" smtClean="0"/>
              <a:t>4/24/2021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491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E6829-5A25-485A-91B1-5D6D58BB9F23}" type="datetime1">
              <a:rPr lang="en-US" smtClean="0"/>
              <a:t>4/24/2021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399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F5CD-23D0-4DD1-85B1-71F1825FB3EC}" type="datetime1">
              <a:rPr lang="en-US" smtClean="0"/>
              <a:t>4/24/2021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99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5035-C284-496A-B076-BA73A8FA5D8B}" type="datetime1">
              <a:rPr lang="en-US" smtClean="0"/>
              <a:t>4/24/2021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238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EB420-1875-490A-8C4B-7AAB939FBE08}" type="datetime1">
              <a:rPr lang="en-US" smtClean="0"/>
              <a:t>4/24/2021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42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59126-4846-4E88-BDD9-5585CC877E47}" type="datetime1">
              <a:rPr lang="en-US" smtClean="0"/>
              <a:t>4/24/2021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61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6EA208-7EBE-47AB-885C-BF63ACB343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808" y="786258"/>
            <a:ext cx="11292383" cy="979321"/>
          </a:xfrm>
        </p:spPr>
        <p:txBody>
          <a:bodyPr>
            <a:no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COMPUTER VISION PROJECT</a:t>
            </a:r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C8580CA-C3E1-4F19-8F8A-2CF14B271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7747" y="2551837"/>
            <a:ext cx="4116279" cy="2177249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Abhishek Sharma</a:t>
            </a:r>
          </a:p>
          <a:p>
            <a:pPr algn="ctr"/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Rishabh malik</a:t>
            </a:r>
          </a:p>
          <a:p>
            <a:pPr algn="ctr"/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Piyush Atri</a:t>
            </a:r>
          </a:p>
          <a:p>
            <a:pPr algn="ctr"/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Devansh Dobriyal</a:t>
            </a:r>
          </a:p>
          <a:p>
            <a:pPr algn="ctr"/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(RC-SQUAD)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184D6C-8D84-435C-B456-C8AE41D0E6C7}"/>
              </a:ext>
            </a:extLst>
          </p:cNvPr>
          <p:cNvSpPr/>
          <p:nvPr/>
        </p:nvSpPr>
        <p:spPr>
          <a:xfrm>
            <a:off x="1845765" y="2551837"/>
            <a:ext cx="5042302" cy="175432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5400" b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Final Evaluation</a:t>
            </a:r>
            <a:endParaRPr lang="en-US" sz="5400" b="1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4664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75FA0-BE5B-4531-ACDF-EF9DD9276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649648"/>
          </a:xfrm>
        </p:spPr>
        <p:txBody>
          <a:bodyPr/>
          <a:lstStyle/>
          <a:p>
            <a:r>
              <a:rPr lang="en-IN" b="1">
                <a:latin typeface="Arial"/>
                <a:cs typeface="Arial"/>
              </a:rPr>
              <a:t>gamma</a:t>
            </a: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5C1B7D7F-BAF5-4A93-AEC3-FBC0F18EB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92" y="1551482"/>
            <a:ext cx="11862216" cy="2018674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1DFF1C10-4FC6-4A0F-AA8F-D04F20524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91" y="3575154"/>
            <a:ext cx="11862217" cy="22060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8CC24A-749A-4BA8-B099-F873C6C47348}"/>
              </a:ext>
            </a:extLst>
          </p:cNvPr>
          <p:cNvSpPr txBox="1"/>
          <p:nvPr/>
        </p:nvSpPr>
        <p:spPr>
          <a:xfrm>
            <a:off x="302302" y="5848662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latin typeface="Arial"/>
                <a:cs typeface="Arial"/>
              </a:rPr>
              <a:t>Original Image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0FA72B-C67A-4158-BA99-0041F10DFED0}"/>
              </a:ext>
            </a:extLst>
          </p:cNvPr>
          <p:cNvSpPr txBox="1"/>
          <p:nvPr/>
        </p:nvSpPr>
        <p:spPr>
          <a:xfrm>
            <a:off x="2363449" y="5848661"/>
            <a:ext cx="2743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b="1">
                <a:latin typeface="Arial"/>
                <a:cs typeface="Arial"/>
              </a:rPr>
              <a:t>Gamma Value</a:t>
            </a:r>
            <a:endParaRPr lang="en-US"/>
          </a:p>
          <a:p>
            <a:pPr algn="ctr"/>
            <a:r>
              <a:rPr lang="en-US" sz="2200" b="1">
                <a:latin typeface="Arial"/>
                <a:cs typeface="Arial"/>
              </a:rPr>
              <a:t>0.2</a:t>
            </a:r>
            <a:endParaRPr lang="en-US" sz="2200" b="1" dirty="0">
              <a:latin typeface="Arial"/>
              <a:cs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4FE9E0-9321-4253-A37B-CB187463C6A9}"/>
              </a:ext>
            </a:extLst>
          </p:cNvPr>
          <p:cNvSpPr txBox="1"/>
          <p:nvPr/>
        </p:nvSpPr>
        <p:spPr>
          <a:xfrm>
            <a:off x="4636956" y="5848660"/>
            <a:ext cx="2743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b="1">
                <a:latin typeface="Arial"/>
                <a:cs typeface="Arial"/>
              </a:rPr>
              <a:t>Gamma Value</a:t>
            </a:r>
            <a:endParaRPr lang="en-US"/>
          </a:p>
          <a:p>
            <a:pPr algn="ctr"/>
            <a:r>
              <a:rPr lang="en-US" sz="2200" b="1">
                <a:latin typeface="Arial"/>
                <a:cs typeface="Arial"/>
              </a:rPr>
              <a:t>0.4</a:t>
            </a:r>
            <a:endParaRPr lang="en-US" sz="2200" b="1" dirty="0">
              <a:latin typeface="Arial"/>
              <a:cs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6291A5-A19F-4E67-982C-890C76AFD530}"/>
              </a:ext>
            </a:extLst>
          </p:cNvPr>
          <p:cNvSpPr txBox="1"/>
          <p:nvPr/>
        </p:nvSpPr>
        <p:spPr>
          <a:xfrm>
            <a:off x="7135316" y="5848659"/>
            <a:ext cx="2743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b="1">
                <a:latin typeface="Arial"/>
                <a:cs typeface="Arial"/>
              </a:rPr>
              <a:t>Gamma Value</a:t>
            </a:r>
            <a:endParaRPr lang="en-US"/>
          </a:p>
          <a:p>
            <a:pPr algn="ctr"/>
            <a:r>
              <a:rPr lang="en-US" sz="2200" b="1">
                <a:latin typeface="Arial"/>
                <a:cs typeface="Arial"/>
              </a:rPr>
              <a:t>0.6</a:t>
            </a:r>
            <a:endParaRPr lang="en-US" sz="2200" b="1" dirty="0">
              <a:latin typeface="Arial"/>
              <a:cs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429EBB-B711-4F70-AE60-6A1E62321B2C}"/>
              </a:ext>
            </a:extLst>
          </p:cNvPr>
          <p:cNvSpPr txBox="1"/>
          <p:nvPr/>
        </p:nvSpPr>
        <p:spPr>
          <a:xfrm>
            <a:off x="9446299" y="5848658"/>
            <a:ext cx="2743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b="1">
                <a:latin typeface="Arial"/>
                <a:cs typeface="Arial"/>
              </a:rPr>
              <a:t>Gamma Value</a:t>
            </a:r>
            <a:endParaRPr lang="en-US"/>
          </a:p>
          <a:p>
            <a:pPr algn="ctr"/>
            <a:r>
              <a:rPr lang="en-US" sz="2200" b="1">
                <a:latin typeface="Arial"/>
                <a:cs typeface="Arial"/>
              </a:rPr>
              <a:t>0.8</a:t>
            </a:r>
            <a:endParaRPr lang="en-US" sz="22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4590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75FA0-BE5B-4531-ACDF-EF9DD9276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649648"/>
          </a:xfrm>
        </p:spPr>
        <p:txBody>
          <a:bodyPr/>
          <a:lstStyle/>
          <a:p>
            <a:r>
              <a:rPr lang="en-IN" b="1">
                <a:latin typeface="Arial"/>
                <a:cs typeface="Arial"/>
              </a:rPr>
              <a:t>Lambda</a:t>
            </a:r>
            <a:endParaRPr lang="en-IN" b="1" dirty="0">
              <a:latin typeface="Arial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8CC24A-749A-4BA8-B099-F873C6C47348}"/>
              </a:ext>
            </a:extLst>
          </p:cNvPr>
          <p:cNvSpPr txBox="1"/>
          <p:nvPr/>
        </p:nvSpPr>
        <p:spPr>
          <a:xfrm>
            <a:off x="302302" y="5848662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latin typeface="Arial"/>
                <a:cs typeface="Arial"/>
              </a:rPr>
              <a:t>Original Image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0FA72B-C67A-4158-BA99-0041F10DFED0}"/>
              </a:ext>
            </a:extLst>
          </p:cNvPr>
          <p:cNvSpPr txBox="1"/>
          <p:nvPr/>
        </p:nvSpPr>
        <p:spPr>
          <a:xfrm>
            <a:off x="2363449" y="5848661"/>
            <a:ext cx="2743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b="1">
                <a:latin typeface="Arial"/>
                <a:cs typeface="Arial"/>
              </a:rPr>
              <a:t>Lambda Value</a:t>
            </a:r>
            <a:endParaRPr lang="en-US"/>
          </a:p>
          <a:p>
            <a:pPr algn="ctr"/>
            <a:r>
              <a:rPr lang="en-US" sz="2200" b="1">
                <a:latin typeface="Arial"/>
                <a:cs typeface="Arial"/>
              </a:rPr>
              <a:t>0.01</a:t>
            </a:r>
            <a:endParaRPr lang="en-US" sz="2200" b="1" dirty="0">
              <a:latin typeface="Arial"/>
              <a:cs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4FE9E0-9321-4253-A37B-CB187463C6A9}"/>
              </a:ext>
            </a:extLst>
          </p:cNvPr>
          <p:cNvSpPr txBox="1"/>
          <p:nvPr/>
        </p:nvSpPr>
        <p:spPr>
          <a:xfrm>
            <a:off x="4636956" y="5848660"/>
            <a:ext cx="2743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b="1">
                <a:latin typeface="Arial"/>
                <a:cs typeface="Arial"/>
              </a:rPr>
              <a:t>Lambda Value</a:t>
            </a:r>
            <a:endParaRPr lang="en-US"/>
          </a:p>
          <a:p>
            <a:pPr algn="ctr"/>
            <a:r>
              <a:rPr lang="en-US" sz="2200" b="1">
                <a:latin typeface="Arial"/>
                <a:cs typeface="Arial"/>
              </a:rPr>
              <a:t>0.1</a:t>
            </a:r>
            <a:endParaRPr lang="en-US" sz="2200" b="1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D898D1-EE45-479A-BF4E-E338F978DA47}"/>
              </a:ext>
            </a:extLst>
          </p:cNvPr>
          <p:cNvSpPr txBox="1"/>
          <p:nvPr/>
        </p:nvSpPr>
        <p:spPr>
          <a:xfrm>
            <a:off x="6997906" y="5848659"/>
            <a:ext cx="2743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b="1">
                <a:latin typeface="Arial"/>
                <a:cs typeface="Arial"/>
              </a:rPr>
              <a:t>Lambda Value</a:t>
            </a:r>
            <a:endParaRPr lang="en-US"/>
          </a:p>
          <a:p>
            <a:pPr algn="ctr"/>
            <a:r>
              <a:rPr lang="en-US" sz="2200" b="1">
                <a:latin typeface="Arial"/>
                <a:cs typeface="Arial"/>
              </a:rPr>
              <a:t>0.45</a:t>
            </a:r>
            <a:endParaRPr lang="en-US" sz="2200" b="1" dirty="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DD0718-2D40-469E-99CD-78EEDD5F2EDF}"/>
              </a:ext>
            </a:extLst>
          </p:cNvPr>
          <p:cNvSpPr txBox="1"/>
          <p:nvPr/>
        </p:nvSpPr>
        <p:spPr>
          <a:xfrm>
            <a:off x="9446300" y="5848659"/>
            <a:ext cx="2743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b="1">
                <a:latin typeface="Arial"/>
                <a:cs typeface="Arial"/>
              </a:rPr>
              <a:t>Lambda Value</a:t>
            </a:r>
            <a:endParaRPr lang="en-US"/>
          </a:p>
          <a:p>
            <a:pPr algn="ctr"/>
            <a:r>
              <a:rPr lang="en-US" sz="2200" b="1">
                <a:latin typeface="Arial"/>
                <a:cs typeface="Arial"/>
              </a:rPr>
              <a:t>0.8</a:t>
            </a:r>
            <a:endParaRPr lang="en-US" sz="2200" b="1" dirty="0">
              <a:latin typeface="Arial"/>
              <a:cs typeface="Arial"/>
            </a:endParaRPr>
          </a:p>
        </p:txBody>
      </p:sp>
      <p:pic>
        <p:nvPicPr>
          <p:cNvPr id="5" name="Picture 6" descr="A picture containing outdoor, plant, garden, vegetable&#10;&#10;Description automatically generated">
            <a:extLst>
              <a:ext uri="{FF2B5EF4-FFF2-40B4-BE49-F238E27FC236}">
                <a16:creationId xmlns:a16="http://schemas.microsoft.com/office/drawing/2014/main" id="{F4B3FF7B-A05F-435E-AF4B-E2AFAACEA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02" y="1563974"/>
            <a:ext cx="11624871" cy="1943724"/>
          </a:xfrm>
          <a:prstGeom prst="rect">
            <a:avLst/>
          </a:prstGeom>
        </p:spPr>
      </p:pic>
      <p:pic>
        <p:nvPicPr>
          <p:cNvPr id="7" name="Picture 7" descr="A picture containing building, person, outdoor&#10;&#10;Description automatically generated">
            <a:extLst>
              <a:ext uri="{FF2B5EF4-FFF2-40B4-BE49-F238E27FC236}">
                <a16:creationId xmlns:a16="http://schemas.microsoft.com/office/drawing/2014/main" id="{617CA9AA-09BD-4F31-9E01-C8FBED82B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02" y="3600139"/>
            <a:ext cx="11624872" cy="213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34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75FA0-BE5B-4531-ACDF-EF9DD9276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01914"/>
            <a:ext cx="8610600" cy="649648"/>
          </a:xfrm>
        </p:spPr>
        <p:txBody>
          <a:bodyPr/>
          <a:lstStyle/>
          <a:p>
            <a:r>
              <a:rPr lang="en-IN" b="1">
                <a:latin typeface="Arial"/>
                <a:cs typeface="Arial"/>
              </a:rPr>
              <a:t>exposure</a:t>
            </a:r>
            <a:endParaRPr lang="en-IN" b="1" dirty="0">
              <a:latin typeface="Arial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8CC24A-749A-4BA8-B099-F873C6C47348}"/>
              </a:ext>
            </a:extLst>
          </p:cNvPr>
          <p:cNvSpPr txBox="1"/>
          <p:nvPr/>
        </p:nvSpPr>
        <p:spPr>
          <a:xfrm>
            <a:off x="602105" y="5736236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latin typeface="Arial"/>
                <a:cs typeface="Arial"/>
              </a:rPr>
              <a:t>Original Image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0FA72B-C67A-4158-BA99-0041F10DFED0}"/>
              </a:ext>
            </a:extLst>
          </p:cNvPr>
          <p:cNvSpPr txBox="1"/>
          <p:nvPr/>
        </p:nvSpPr>
        <p:spPr>
          <a:xfrm>
            <a:off x="3262859" y="5786202"/>
            <a:ext cx="2743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b="1">
                <a:latin typeface="Arial"/>
                <a:cs typeface="Arial"/>
              </a:rPr>
              <a:t>Exposure Value</a:t>
            </a:r>
            <a:endParaRPr lang="en-US"/>
          </a:p>
          <a:p>
            <a:pPr algn="ctr"/>
            <a:r>
              <a:rPr lang="en-US" sz="2200" b="1">
                <a:latin typeface="Arial"/>
                <a:cs typeface="Arial"/>
              </a:rPr>
              <a:t>0</a:t>
            </a:r>
            <a:endParaRPr lang="en-US" sz="2200" b="1" dirty="0">
              <a:latin typeface="Arial"/>
              <a:cs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4FE9E0-9321-4253-A37B-CB187463C6A9}"/>
              </a:ext>
            </a:extLst>
          </p:cNvPr>
          <p:cNvSpPr txBox="1"/>
          <p:nvPr/>
        </p:nvSpPr>
        <p:spPr>
          <a:xfrm>
            <a:off x="6173448" y="5786201"/>
            <a:ext cx="2743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b="1">
                <a:latin typeface="Arial"/>
                <a:cs typeface="Arial"/>
              </a:rPr>
              <a:t>Exposure Value</a:t>
            </a:r>
            <a:endParaRPr lang="en-US"/>
          </a:p>
          <a:p>
            <a:pPr algn="ctr"/>
            <a:r>
              <a:rPr lang="en-US" sz="2200" b="1">
                <a:latin typeface="Arial"/>
                <a:cs typeface="Arial"/>
              </a:rPr>
              <a:t>0.5</a:t>
            </a:r>
            <a:endParaRPr lang="en-US" sz="2200" b="1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D898D1-EE45-479A-BF4E-E338F978DA47}"/>
              </a:ext>
            </a:extLst>
          </p:cNvPr>
          <p:cNvSpPr txBox="1"/>
          <p:nvPr/>
        </p:nvSpPr>
        <p:spPr>
          <a:xfrm>
            <a:off x="8971611" y="5786200"/>
            <a:ext cx="2743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b="1">
                <a:latin typeface="Arial"/>
                <a:cs typeface="Arial"/>
              </a:rPr>
              <a:t>Exposure Value</a:t>
            </a:r>
            <a:endParaRPr lang="en-US" dirty="0"/>
          </a:p>
          <a:p>
            <a:pPr algn="ctr"/>
            <a:r>
              <a:rPr lang="en-US" sz="2200" b="1">
                <a:latin typeface="Arial"/>
                <a:cs typeface="Arial"/>
              </a:rPr>
              <a:t>1</a:t>
            </a:r>
            <a:endParaRPr lang="en-US" sz="2200" b="1" dirty="0">
              <a:latin typeface="Arial"/>
              <a:cs typeface="Arial"/>
            </a:endParaRPr>
          </a:p>
        </p:txBody>
      </p:sp>
      <p:pic>
        <p:nvPicPr>
          <p:cNvPr id="3" name="Picture 3" descr="A picture containing sky, person, outdoor, posing&#10;&#10;Description automatically generated">
            <a:extLst>
              <a:ext uri="{FF2B5EF4-FFF2-40B4-BE49-F238E27FC236}">
                <a16:creationId xmlns:a16="http://schemas.microsoft.com/office/drawing/2014/main" id="{F2E707D7-14B2-4C7F-9F26-F696AA323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02" y="1356922"/>
            <a:ext cx="11412510" cy="2220417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3203AE94-7411-4509-A152-4CD85AE4D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02" y="3667907"/>
            <a:ext cx="11412511" cy="208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56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75FA0-BE5B-4531-ACDF-EF9DD9276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01914"/>
            <a:ext cx="8610600" cy="649648"/>
          </a:xfrm>
        </p:spPr>
        <p:txBody>
          <a:bodyPr/>
          <a:lstStyle/>
          <a:p>
            <a:r>
              <a:rPr lang="en-IN" b="1">
                <a:latin typeface="Arial"/>
                <a:cs typeface="Arial"/>
              </a:rPr>
              <a:t>contrast</a:t>
            </a:r>
            <a:endParaRPr lang="en-IN" b="1" dirty="0">
              <a:latin typeface="Arial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8CC24A-749A-4BA8-B099-F873C6C47348}"/>
              </a:ext>
            </a:extLst>
          </p:cNvPr>
          <p:cNvSpPr txBox="1"/>
          <p:nvPr/>
        </p:nvSpPr>
        <p:spPr>
          <a:xfrm>
            <a:off x="602105" y="5736236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latin typeface="Arial"/>
                <a:cs typeface="Arial"/>
              </a:rPr>
              <a:t>Original Image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0FA72B-C67A-4158-BA99-0041F10DFED0}"/>
              </a:ext>
            </a:extLst>
          </p:cNvPr>
          <p:cNvSpPr txBox="1"/>
          <p:nvPr/>
        </p:nvSpPr>
        <p:spPr>
          <a:xfrm>
            <a:off x="3262859" y="5786202"/>
            <a:ext cx="2743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b="1">
                <a:latin typeface="Arial"/>
                <a:cs typeface="Arial"/>
              </a:rPr>
              <a:t>Contrast Value</a:t>
            </a:r>
            <a:endParaRPr lang="en-US"/>
          </a:p>
          <a:p>
            <a:pPr algn="ctr"/>
            <a:r>
              <a:rPr lang="en-US" sz="2200" b="1">
                <a:latin typeface="Arial"/>
                <a:cs typeface="Arial"/>
              </a:rPr>
              <a:t>0</a:t>
            </a:r>
            <a:endParaRPr lang="en-US" sz="2200" b="1" dirty="0">
              <a:latin typeface="Arial"/>
              <a:cs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4FE9E0-9321-4253-A37B-CB187463C6A9}"/>
              </a:ext>
            </a:extLst>
          </p:cNvPr>
          <p:cNvSpPr txBox="1"/>
          <p:nvPr/>
        </p:nvSpPr>
        <p:spPr>
          <a:xfrm>
            <a:off x="6173448" y="5786201"/>
            <a:ext cx="2743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b="1">
                <a:latin typeface="Arial"/>
                <a:cs typeface="Arial"/>
              </a:rPr>
              <a:t>Contrast Value</a:t>
            </a:r>
            <a:endParaRPr lang="en-US"/>
          </a:p>
          <a:p>
            <a:pPr algn="ctr"/>
            <a:r>
              <a:rPr lang="en-US" sz="2200" b="1">
                <a:latin typeface="Arial"/>
                <a:cs typeface="Arial"/>
              </a:rPr>
              <a:t>0.5</a:t>
            </a:r>
            <a:endParaRPr lang="en-US" sz="2200" b="1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D898D1-EE45-479A-BF4E-E338F978DA47}"/>
              </a:ext>
            </a:extLst>
          </p:cNvPr>
          <p:cNvSpPr txBox="1"/>
          <p:nvPr/>
        </p:nvSpPr>
        <p:spPr>
          <a:xfrm>
            <a:off x="8971611" y="5786200"/>
            <a:ext cx="2743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b="1">
                <a:latin typeface="Arial"/>
                <a:cs typeface="Arial"/>
              </a:rPr>
              <a:t>Contrast Value</a:t>
            </a:r>
            <a:endParaRPr lang="en-US"/>
          </a:p>
          <a:p>
            <a:pPr algn="ctr"/>
            <a:r>
              <a:rPr lang="en-US" sz="2200" b="1">
                <a:latin typeface="Arial"/>
                <a:cs typeface="Arial"/>
              </a:rPr>
              <a:t>1</a:t>
            </a:r>
            <a:endParaRPr lang="en-US" sz="2200" b="1" dirty="0">
              <a:latin typeface="Arial"/>
              <a:cs typeface="Arial"/>
            </a:endParaRPr>
          </a:p>
        </p:txBody>
      </p:sp>
      <p:pic>
        <p:nvPicPr>
          <p:cNvPr id="5" name="Picture 5" descr="A picture containing text, table, indoor&#10;&#10;Description automatically generated">
            <a:extLst>
              <a:ext uri="{FF2B5EF4-FFF2-40B4-BE49-F238E27FC236}">
                <a16:creationId xmlns:a16="http://schemas.microsoft.com/office/drawing/2014/main" id="{610B07FE-0D6A-4281-AD27-C80F9F3E3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36" y="1352734"/>
            <a:ext cx="11462478" cy="2266269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7360439-877E-4391-931B-0AE76F2A1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36" y="3625504"/>
            <a:ext cx="11462478" cy="199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36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75FA0-BE5B-4531-ACDF-EF9DD9276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01914"/>
            <a:ext cx="8610600" cy="649648"/>
          </a:xfrm>
        </p:spPr>
        <p:txBody>
          <a:bodyPr/>
          <a:lstStyle/>
          <a:p>
            <a:r>
              <a:rPr lang="en-IN" b="1">
                <a:latin typeface="Arial"/>
                <a:cs typeface="Arial"/>
              </a:rPr>
              <a:t>Saturation</a:t>
            </a:r>
            <a:endParaRPr lang="en-IN" b="1" dirty="0">
              <a:latin typeface="Arial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8CC24A-749A-4BA8-B099-F873C6C47348}"/>
              </a:ext>
            </a:extLst>
          </p:cNvPr>
          <p:cNvSpPr txBox="1"/>
          <p:nvPr/>
        </p:nvSpPr>
        <p:spPr>
          <a:xfrm>
            <a:off x="602105" y="5736236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latin typeface="Arial"/>
                <a:cs typeface="Arial"/>
              </a:rPr>
              <a:t>Original Image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0FA72B-C67A-4158-BA99-0041F10DFED0}"/>
              </a:ext>
            </a:extLst>
          </p:cNvPr>
          <p:cNvSpPr txBox="1"/>
          <p:nvPr/>
        </p:nvSpPr>
        <p:spPr>
          <a:xfrm>
            <a:off x="3262859" y="5786202"/>
            <a:ext cx="2743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b="1">
                <a:latin typeface="Arial"/>
                <a:cs typeface="Arial"/>
              </a:rPr>
              <a:t>Saturation Value</a:t>
            </a:r>
            <a:endParaRPr lang="en-US"/>
          </a:p>
          <a:p>
            <a:pPr algn="ctr"/>
            <a:r>
              <a:rPr lang="en-US" sz="2200" b="1">
                <a:latin typeface="Arial"/>
                <a:cs typeface="Arial"/>
              </a:rPr>
              <a:t>0</a:t>
            </a:r>
            <a:endParaRPr lang="en-US" sz="2200" b="1" dirty="0">
              <a:latin typeface="Arial"/>
              <a:cs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4FE9E0-9321-4253-A37B-CB187463C6A9}"/>
              </a:ext>
            </a:extLst>
          </p:cNvPr>
          <p:cNvSpPr txBox="1"/>
          <p:nvPr/>
        </p:nvSpPr>
        <p:spPr>
          <a:xfrm>
            <a:off x="6173448" y="5786201"/>
            <a:ext cx="2743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b="1">
                <a:latin typeface="Arial"/>
                <a:cs typeface="Arial"/>
              </a:rPr>
              <a:t>Contrast Value</a:t>
            </a:r>
            <a:endParaRPr lang="en-US"/>
          </a:p>
          <a:p>
            <a:pPr algn="ctr"/>
            <a:r>
              <a:rPr lang="en-US" sz="2200" b="1">
                <a:latin typeface="Arial"/>
                <a:cs typeface="Arial"/>
              </a:rPr>
              <a:t>0.5</a:t>
            </a:r>
            <a:endParaRPr lang="en-US" sz="2200" b="1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D898D1-EE45-479A-BF4E-E338F978DA47}"/>
              </a:ext>
            </a:extLst>
          </p:cNvPr>
          <p:cNvSpPr txBox="1"/>
          <p:nvPr/>
        </p:nvSpPr>
        <p:spPr>
          <a:xfrm>
            <a:off x="8971611" y="5786200"/>
            <a:ext cx="2743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b="1">
                <a:latin typeface="Arial"/>
                <a:cs typeface="Arial"/>
              </a:rPr>
              <a:t>Contrast Value</a:t>
            </a:r>
            <a:endParaRPr lang="en-US"/>
          </a:p>
          <a:p>
            <a:pPr algn="ctr"/>
            <a:r>
              <a:rPr lang="en-US" sz="2200" b="1">
                <a:latin typeface="Arial"/>
                <a:cs typeface="Arial"/>
              </a:rPr>
              <a:t>1</a:t>
            </a:r>
            <a:endParaRPr lang="en-US" sz="2200" b="1" dirty="0">
              <a:latin typeface="Arial"/>
              <a:cs typeface="Arial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E4D9BCE7-95D6-4065-8152-C0F1BD27B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28" y="1410480"/>
            <a:ext cx="11250118" cy="2025858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8B076CD7-BAD9-42AC-870D-976A279FC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28" y="3563044"/>
            <a:ext cx="11250118" cy="201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29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3B798-C0F0-4669-A623-E301C6F58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1" y="2785330"/>
            <a:ext cx="9781208" cy="1293028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latin typeface="Arial"/>
                <a:cs typeface="Arial"/>
              </a:rPr>
              <a:t>2) CONTRAST ENHANCEMENT </a:t>
            </a:r>
          </a:p>
        </p:txBody>
      </p:sp>
    </p:spTree>
    <p:extLst>
      <p:ext uri="{BB962C8B-B14F-4D97-AF65-F5344CB8AC3E}">
        <p14:creationId xmlns:p14="http://schemas.microsoft.com/office/powerpoint/2010/main" val="38555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17F11-667C-451F-B9CE-006876F85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2551" y="552012"/>
            <a:ext cx="9472534" cy="1777122"/>
          </a:xfrm>
        </p:spPr>
        <p:txBody>
          <a:bodyPr/>
          <a:lstStyle/>
          <a:p>
            <a:pPr algn="ctr"/>
            <a:r>
              <a:rPr lang="en-IN" b="1" dirty="0">
                <a:latin typeface="Arial"/>
                <a:cs typeface="Arial"/>
              </a:rPr>
              <a:t>Contrast enhancement </a:t>
            </a:r>
            <a:br>
              <a:rPr lang="en-IN" b="1" dirty="0">
                <a:latin typeface="Arial"/>
                <a:cs typeface="Arial"/>
              </a:rPr>
            </a:br>
            <a:r>
              <a:rPr lang="en-IN" b="1" dirty="0">
                <a:latin typeface="Arial"/>
                <a:cs typeface="Arial"/>
              </a:rPr>
              <a:t>using </a:t>
            </a:r>
            <a:br>
              <a:rPr lang="en-IN" b="1" dirty="0">
                <a:latin typeface="Arial"/>
                <a:cs typeface="Arial"/>
              </a:rPr>
            </a:br>
            <a:r>
              <a:rPr lang="en-IN" b="1">
                <a:latin typeface="Arial"/>
                <a:cs typeface="Arial"/>
              </a:rPr>
              <a:t>histogram Equalization</a:t>
            </a:r>
            <a:endParaRPr lang="en-IN" b="1" dirty="0">
              <a:latin typeface="Arial"/>
              <a:cs typeface="Arial"/>
            </a:endParaRPr>
          </a:p>
          <a:p>
            <a:pPr algn="ctr"/>
            <a:endParaRPr lang="en-IN" b="1" dirty="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B7A430-D774-42B2-807D-456BD534A4D2}"/>
              </a:ext>
            </a:extLst>
          </p:cNvPr>
          <p:cNvSpPr txBox="1"/>
          <p:nvPr/>
        </p:nvSpPr>
        <p:spPr>
          <a:xfrm>
            <a:off x="774492" y="1978765"/>
            <a:ext cx="10981763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Increase the global contrast of images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latin typeface="Arial"/>
                <a:ea typeface="+mn-lt"/>
                <a:cs typeface="+mn-lt"/>
              </a:rPr>
              <a:t>Useful in images with backgrounds and foregrounds that are both bright or both dark</a:t>
            </a:r>
            <a:endParaRPr lang="en-US" sz="28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latin typeface="Arial"/>
                <a:ea typeface="+mn-lt"/>
                <a:cs typeface="+mn-lt"/>
              </a:rPr>
              <a:t>Sometimes produces unrealistic effects</a:t>
            </a:r>
            <a:endParaRPr lang="en-US" sz="2800" dirty="0">
              <a:latin typeface="Arial"/>
              <a:cs typeface="Arial"/>
            </a:endParaRPr>
          </a:p>
        </p:txBody>
      </p:sp>
      <p:pic>
        <p:nvPicPr>
          <p:cNvPr id="4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B3A2461D-D151-4FAD-85A0-887CB8687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10" y="3800053"/>
            <a:ext cx="3505200" cy="2449874"/>
          </a:xfrm>
          <a:prstGeom prst="rect">
            <a:avLst/>
          </a:prstGeom>
        </p:spPr>
      </p:pic>
      <p:pic>
        <p:nvPicPr>
          <p:cNvPr id="5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F0888C5C-19BF-4673-9791-3E13F2651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2462" y="3797085"/>
            <a:ext cx="3690257" cy="251469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9FFB97F0-4D8E-4CBE-9E26-08328927B809}"/>
              </a:ext>
            </a:extLst>
          </p:cNvPr>
          <p:cNvSpPr/>
          <p:nvPr/>
        </p:nvSpPr>
        <p:spPr>
          <a:xfrm>
            <a:off x="5155027" y="4832683"/>
            <a:ext cx="1631137" cy="647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BD8D6-3E4D-45A7-B56E-1BA4F8C07DB2}"/>
              </a:ext>
            </a:extLst>
          </p:cNvPr>
          <p:cNvSpPr txBox="1"/>
          <p:nvPr/>
        </p:nvSpPr>
        <p:spPr>
          <a:xfrm>
            <a:off x="1538990" y="631085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  <a:cs typeface="Arial"/>
              </a:rPr>
              <a:t>ORIGINAL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927A88-3D6A-4531-824D-CF26FB3BE68A}"/>
              </a:ext>
            </a:extLst>
          </p:cNvPr>
          <p:cNvSpPr txBox="1"/>
          <p:nvPr/>
        </p:nvSpPr>
        <p:spPr>
          <a:xfrm>
            <a:off x="8334531" y="637331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  <a:cs typeface="Arial"/>
              </a:rPr>
              <a:t>ENHANCED IMAGE</a:t>
            </a:r>
          </a:p>
        </p:txBody>
      </p:sp>
    </p:spTree>
    <p:extLst>
      <p:ext uri="{BB962C8B-B14F-4D97-AF65-F5344CB8AC3E}">
        <p14:creationId xmlns:p14="http://schemas.microsoft.com/office/powerpoint/2010/main" val="4068136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4396D-E1F3-4AD7-88D9-2F987D88E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6244" y="312463"/>
            <a:ext cx="7785101" cy="94377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br>
              <a:rPr lang="en-US" b="1" dirty="0">
                <a:latin typeface="Arial"/>
                <a:cs typeface="Arial"/>
              </a:rPr>
            </a:br>
            <a:br>
              <a:rPr lang="en-US" b="1" dirty="0">
                <a:latin typeface="Arial"/>
                <a:cs typeface="Arial"/>
              </a:rPr>
            </a:br>
            <a:r>
              <a:rPr lang="en-US" b="1">
                <a:latin typeface="Arial"/>
                <a:cs typeface="Arial"/>
              </a:rPr>
              <a:t>Visualization of Heq</a:t>
            </a:r>
            <a:br>
              <a:rPr lang="en-US" b="1" dirty="0">
                <a:latin typeface="Arial"/>
                <a:cs typeface="Arial"/>
              </a:rPr>
            </a:br>
            <a:r>
              <a:rPr lang="en-US" b="1">
                <a:latin typeface="Arial"/>
                <a:cs typeface="Arial"/>
              </a:rPr>
              <a:t> in </a:t>
            </a:r>
            <a:r>
              <a:rPr lang="en-US" b="1" dirty="0">
                <a:latin typeface="Arial"/>
                <a:cs typeface="Arial"/>
              </a:rPr>
              <a:t>each channel</a:t>
            </a:r>
            <a:endParaRPr lang="en-US"/>
          </a:p>
          <a:p>
            <a:pPr algn="ctr"/>
            <a:endParaRPr lang="en-US" b="1" dirty="0">
              <a:latin typeface="Arial"/>
              <a:cs typeface="Arial"/>
            </a:endParaRPr>
          </a:p>
        </p:txBody>
      </p:sp>
      <p:pic>
        <p:nvPicPr>
          <p:cNvPr id="3" name="Picture 3" descr="Histogram&#10;&#10;Description automatically generated">
            <a:extLst>
              <a:ext uri="{FF2B5EF4-FFF2-40B4-BE49-F238E27FC236}">
                <a16:creationId xmlns:a16="http://schemas.microsoft.com/office/drawing/2014/main" id="{4FCE9625-EAD4-45EB-BF71-31498FC1E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127" y="1711736"/>
            <a:ext cx="9174839" cy="47539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42123A-1C4C-4550-9E4C-D5F63626C840}"/>
              </a:ext>
            </a:extLst>
          </p:cNvPr>
          <p:cNvSpPr txBox="1"/>
          <p:nvPr/>
        </p:nvSpPr>
        <p:spPr>
          <a:xfrm>
            <a:off x="-9414" y="2674302"/>
            <a:ext cx="274319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Original </a:t>
            </a:r>
            <a:endParaRPr lang="en-US"/>
          </a:p>
          <a:p>
            <a:pPr algn="ctr"/>
            <a:r>
              <a:rPr lang="en-US" sz="2400" b="1"/>
              <a:t>Image</a:t>
            </a:r>
            <a:r>
              <a:rPr lang="en-US" b="1" dirty="0"/>
              <a:t> 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4CDE20-3A21-4A79-826E-1FFF022B6CEB}"/>
              </a:ext>
            </a:extLst>
          </p:cNvPr>
          <p:cNvSpPr txBox="1"/>
          <p:nvPr/>
        </p:nvSpPr>
        <p:spPr>
          <a:xfrm>
            <a:off x="-2817" y="4919346"/>
            <a:ext cx="274319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Enhanced </a:t>
            </a:r>
            <a:endParaRPr lang="en-US"/>
          </a:p>
          <a:p>
            <a:pPr algn="ctr"/>
            <a:r>
              <a:rPr lang="en-US" sz="2400" b="1"/>
              <a:t>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465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76712-A70A-4596-9045-486B7C6E5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1768" y="515951"/>
            <a:ext cx="7472845" cy="94403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 b="1" dirty="0">
                <a:latin typeface="Arial"/>
                <a:cs typeface="Arial"/>
              </a:rPr>
              <a:t>Effects of </a:t>
            </a:r>
            <a:r>
              <a:rPr lang="en-US" sz="4000" b="1" err="1">
                <a:latin typeface="Arial"/>
                <a:cs typeface="Arial"/>
              </a:rPr>
              <a:t>heq</a:t>
            </a:r>
            <a:r>
              <a:rPr lang="en-US" sz="4000" b="1" dirty="0">
                <a:latin typeface="Arial"/>
                <a:cs typeface="Arial"/>
              </a:rPr>
              <a:t> on smoothness weights (w)</a:t>
            </a:r>
            <a:endParaRPr lang="en-US"/>
          </a:p>
        </p:txBody>
      </p:sp>
      <p:pic>
        <p:nvPicPr>
          <p:cNvPr id="5" name="Picture 5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7E006595-A9E1-4734-934F-D1E29E6D9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228" y="2089165"/>
            <a:ext cx="10265228" cy="2285999"/>
          </a:xfrm>
          <a:prstGeom prst="rect">
            <a:avLst/>
          </a:prstGeom>
        </p:spPr>
      </p:pic>
      <p:pic>
        <p:nvPicPr>
          <p:cNvPr id="6" name="Picture 6" descr="A picture containing tree&#10;&#10;Description automatically generated">
            <a:extLst>
              <a:ext uri="{FF2B5EF4-FFF2-40B4-BE49-F238E27FC236}">
                <a16:creationId xmlns:a16="http://schemas.microsoft.com/office/drawing/2014/main" id="{3BCA3E8E-F5E9-47CB-BF1F-48FAE22A7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229" y="4430485"/>
            <a:ext cx="10265228" cy="21227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3FA24C-CD9C-46DA-90D9-8D1F9706B9E3}"/>
              </a:ext>
            </a:extLst>
          </p:cNvPr>
          <p:cNvSpPr txBox="1"/>
          <p:nvPr/>
        </p:nvSpPr>
        <p:spPr>
          <a:xfrm>
            <a:off x="5752867" y="1590643"/>
            <a:ext cx="26590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Original weights</a:t>
            </a:r>
            <a:endParaRPr lang="en-US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77BA28-5A4C-4A82-954F-BE607EC9B1FF}"/>
              </a:ext>
            </a:extLst>
          </p:cNvPr>
          <p:cNvSpPr txBox="1"/>
          <p:nvPr/>
        </p:nvSpPr>
        <p:spPr>
          <a:xfrm>
            <a:off x="8960373" y="1612637"/>
            <a:ext cx="304285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Enhanced weights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A9FB3A-C3B5-4FC3-B9E9-8CF8CB8D9406}"/>
              </a:ext>
            </a:extLst>
          </p:cNvPr>
          <p:cNvSpPr txBox="1"/>
          <p:nvPr/>
        </p:nvSpPr>
        <p:spPr>
          <a:xfrm>
            <a:off x="412820" y="2976241"/>
            <a:ext cx="293369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/>
              <a:t>Along </a:t>
            </a:r>
            <a:endParaRPr lang="en-US" sz="2200"/>
          </a:p>
          <a:p>
            <a:r>
              <a:rPr lang="en-US" sz="2200" b="1"/>
              <a:t>X-axis</a:t>
            </a:r>
            <a:endParaRPr lang="en-US" sz="2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1F1C76-4EEF-471E-8F33-42BE225C38C9}"/>
              </a:ext>
            </a:extLst>
          </p:cNvPr>
          <p:cNvSpPr txBox="1"/>
          <p:nvPr/>
        </p:nvSpPr>
        <p:spPr>
          <a:xfrm>
            <a:off x="412819" y="5115982"/>
            <a:ext cx="293369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/>
              <a:t>Along</a:t>
            </a:r>
            <a:endParaRPr lang="en-US" sz="2200"/>
          </a:p>
          <a:p>
            <a:r>
              <a:rPr lang="en-US" sz="2200" b="1"/>
              <a:t>Y-axis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661117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544BA3-2F39-4BAB-B2CE-B1C5C19E64E4}"/>
              </a:ext>
            </a:extLst>
          </p:cNvPr>
          <p:cNvSpPr txBox="1"/>
          <p:nvPr/>
        </p:nvSpPr>
        <p:spPr>
          <a:xfrm>
            <a:off x="4744328" y="312116"/>
            <a:ext cx="7576457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latin typeface="Arial"/>
                <a:ea typeface="+mn-lt"/>
                <a:cs typeface="+mn-lt"/>
              </a:rPr>
              <a:t>Using enhanced image during fusion phase (underexposed)</a:t>
            </a:r>
            <a:endParaRPr lang="en-US" sz="4000" b="1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FF9706-15AB-4CAF-A497-994A13A9C1FC}"/>
              </a:ext>
            </a:extLst>
          </p:cNvPr>
          <p:cNvSpPr txBox="1"/>
          <p:nvPr/>
        </p:nvSpPr>
        <p:spPr>
          <a:xfrm>
            <a:off x="1815594" y="1947651"/>
            <a:ext cx="2743200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Original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93A4F1-2217-4501-B165-A46967460CC7}"/>
              </a:ext>
            </a:extLst>
          </p:cNvPr>
          <p:cNvSpPr txBox="1"/>
          <p:nvPr/>
        </p:nvSpPr>
        <p:spPr>
          <a:xfrm>
            <a:off x="4907217" y="1947651"/>
            <a:ext cx="3396342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Using original image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2E4B1E-CFA1-4A9D-A87E-FB08FEE6C189}"/>
              </a:ext>
            </a:extLst>
          </p:cNvPr>
          <p:cNvSpPr txBox="1"/>
          <p:nvPr/>
        </p:nvSpPr>
        <p:spPr>
          <a:xfrm>
            <a:off x="8524468" y="1731446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Using enhanced image in fusion</a:t>
            </a:r>
            <a:endParaRPr lang="en-US"/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A5A94FB1-5E88-401B-937C-9A9E4BC55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89" y="2425700"/>
            <a:ext cx="10532531" cy="2051709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4826FE56-66A6-49E5-BBBB-7C5B77F8B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188" y="4550174"/>
            <a:ext cx="10532532" cy="204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629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9424" y="444777"/>
            <a:ext cx="8470659" cy="1474330"/>
          </a:xfrm>
        </p:spPr>
        <p:txBody>
          <a:bodyPr>
            <a:normAutofit/>
          </a:bodyPr>
          <a:lstStyle/>
          <a:p>
            <a:r>
              <a:rPr lang="en-US" sz="4800" b="1">
                <a:latin typeface="Arial" panose="020B0604020202020204" pitchFamily="34" charset="0"/>
                <a:cs typeface="Arial" panose="020B0604020202020204" pitchFamily="34" charset="0"/>
              </a:rPr>
              <a:t>PAPER IMPLEMENTATION</a:t>
            </a:r>
            <a:endParaRPr lang="en-US" sz="4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C3F6F2-1ABF-44A8-809F-6655612A3C76}"/>
              </a:ext>
            </a:extLst>
          </p:cNvPr>
          <p:cNvSpPr/>
          <p:nvPr/>
        </p:nvSpPr>
        <p:spPr>
          <a:xfrm>
            <a:off x="1118586" y="2367171"/>
            <a:ext cx="9553514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“Dual Illumination Estimation </a:t>
            </a:r>
          </a:p>
          <a:p>
            <a:pPr algn="ctr"/>
            <a:r>
              <a:rPr lang="en-US" sz="4400" b="1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for </a:t>
            </a:r>
          </a:p>
          <a:p>
            <a:pPr algn="ctr"/>
            <a:r>
              <a:rPr lang="en-US" sz="4400" b="1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Robust Exposure Correction”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5B99D3-6B83-4F56-B2EE-3DB698D9BB72}"/>
              </a:ext>
            </a:extLst>
          </p:cNvPr>
          <p:cNvSpPr txBox="1"/>
          <p:nvPr/>
        </p:nvSpPr>
        <p:spPr>
          <a:xfrm>
            <a:off x="3746378" y="4677284"/>
            <a:ext cx="9445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>
                <a:latin typeface="Arial" panose="020B0604020202020204" pitchFamily="34" charset="0"/>
                <a:cs typeface="Arial" panose="020B0604020202020204" pitchFamily="34" charset="0"/>
              </a:rPr>
              <a:t>By - </a:t>
            </a:r>
            <a:r>
              <a:rPr lang="en-IN" sz="2800" b="0" i="0" u="none" strike="noStrike" baseline="0">
                <a:latin typeface="Arial" panose="020B0604020202020204" pitchFamily="34" charset="0"/>
                <a:cs typeface="Arial" panose="020B0604020202020204" pitchFamily="34" charset="0"/>
              </a:rPr>
              <a:t>Qing Zhang, </a:t>
            </a:r>
            <a:r>
              <a:rPr lang="en-IN" sz="2800" b="0" i="0" u="none" strike="noStrike" baseline="0" err="1">
                <a:latin typeface="Arial" panose="020B0604020202020204" pitchFamily="34" charset="0"/>
                <a:cs typeface="Arial" panose="020B0604020202020204" pitchFamily="34" charset="0"/>
              </a:rPr>
              <a:t>Yongwei</a:t>
            </a:r>
            <a:r>
              <a:rPr lang="en-IN" sz="2800" b="0" i="0" u="none" strike="noStrike" baseline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800" b="0" i="0" u="none" strike="noStrike" baseline="0" err="1">
                <a:latin typeface="Arial" panose="020B0604020202020204" pitchFamily="34" charset="0"/>
                <a:cs typeface="Arial" panose="020B0604020202020204" pitchFamily="34" charset="0"/>
              </a:rPr>
              <a:t>Nie</a:t>
            </a:r>
            <a:r>
              <a:rPr lang="en-IN" sz="2800" b="0" i="0" u="none" strike="noStrike" baseline="0">
                <a:latin typeface="Arial" panose="020B0604020202020204" pitchFamily="34" charset="0"/>
                <a:cs typeface="Arial" panose="020B0604020202020204" pitchFamily="34" charset="0"/>
              </a:rPr>
              <a:t>, and Wei-Shi Zheng</a:t>
            </a:r>
            <a:endParaRPr lang="en-IN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31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544BA3-2F39-4BAB-B2CE-B1C5C19E64E4}"/>
              </a:ext>
            </a:extLst>
          </p:cNvPr>
          <p:cNvSpPr txBox="1"/>
          <p:nvPr/>
        </p:nvSpPr>
        <p:spPr>
          <a:xfrm>
            <a:off x="4769312" y="324609"/>
            <a:ext cx="7576457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>
                <a:latin typeface="Arial"/>
                <a:ea typeface="+mn-lt"/>
                <a:cs typeface="+mn-lt"/>
              </a:rPr>
              <a:t>Using enhanced image during fusion phase (overexposed)</a:t>
            </a:r>
            <a:endParaRPr lang="en-US" sz="4000" b="1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FF9706-15AB-4CAF-A497-994A13A9C1FC}"/>
              </a:ext>
            </a:extLst>
          </p:cNvPr>
          <p:cNvSpPr txBox="1"/>
          <p:nvPr/>
        </p:nvSpPr>
        <p:spPr>
          <a:xfrm>
            <a:off x="1240972" y="1785258"/>
            <a:ext cx="2743200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/>
              <a:t>Original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93A4F1-2217-4501-B165-A46967460CC7}"/>
              </a:ext>
            </a:extLst>
          </p:cNvPr>
          <p:cNvSpPr txBox="1"/>
          <p:nvPr/>
        </p:nvSpPr>
        <p:spPr>
          <a:xfrm>
            <a:off x="4397829" y="1785258"/>
            <a:ext cx="3396342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/>
              <a:t>Using original image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2E4B1E-CFA1-4A9D-A87E-FB08FEE6C189}"/>
              </a:ext>
            </a:extLst>
          </p:cNvPr>
          <p:cNvSpPr txBox="1"/>
          <p:nvPr/>
        </p:nvSpPr>
        <p:spPr>
          <a:xfrm>
            <a:off x="8611911" y="1718954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Using enhanced </a:t>
            </a:r>
            <a:endParaRPr lang="en-US" b="1"/>
          </a:p>
          <a:p>
            <a:pPr algn="ctr"/>
            <a:r>
              <a:rPr lang="en-US" sz="2000" b="1"/>
              <a:t>image in </a:t>
            </a:r>
            <a:r>
              <a:rPr lang="en-US" sz="2000" b="1" dirty="0"/>
              <a:t>fusion</a:t>
            </a:r>
            <a:endParaRPr lang="en-US" b="1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A6FCA73-93D6-4CCB-A1AE-CDF3F1C60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484" y="2415117"/>
            <a:ext cx="10329020" cy="1994801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7F99105-883F-47E8-AB80-F3D8B84BC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485" y="4424042"/>
            <a:ext cx="10329020" cy="204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16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544BA3-2F39-4BAB-B2CE-B1C5C19E64E4}"/>
              </a:ext>
            </a:extLst>
          </p:cNvPr>
          <p:cNvSpPr txBox="1"/>
          <p:nvPr/>
        </p:nvSpPr>
        <p:spPr>
          <a:xfrm>
            <a:off x="3536788" y="399560"/>
            <a:ext cx="8700718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>
                <a:latin typeface="Arial"/>
                <a:ea typeface="+mn-lt"/>
                <a:cs typeface="+mn-lt"/>
              </a:rPr>
              <a:t>Using enhanced image during dual illumination phase (underexposed)</a:t>
            </a:r>
            <a:endParaRPr lang="en-US" sz="4000" b="1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FF9706-15AB-4CAF-A497-994A13A9C1FC}"/>
              </a:ext>
            </a:extLst>
          </p:cNvPr>
          <p:cNvSpPr txBox="1"/>
          <p:nvPr/>
        </p:nvSpPr>
        <p:spPr>
          <a:xfrm>
            <a:off x="1578250" y="2147520"/>
            <a:ext cx="2743200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Original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93A4F1-2217-4501-B165-A46967460CC7}"/>
              </a:ext>
            </a:extLst>
          </p:cNvPr>
          <p:cNvSpPr txBox="1"/>
          <p:nvPr/>
        </p:nvSpPr>
        <p:spPr>
          <a:xfrm>
            <a:off x="4864017" y="2147520"/>
            <a:ext cx="3396342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 Using original image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2E4B1E-CFA1-4A9D-A87E-FB08FEE6C189}"/>
              </a:ext>
            </a:extLst>
          </p:cNvPr>
          <p:cNvSpPr txBox="1"/>
          <p:nvPr/>
        </p:nvSpPr>
        <p:spPr>
          <a:xfrm>
            <a:off x="8160472" y="2024136"/>
            <a:ext cx="348021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Using Enhanced Image in Dual Illumination Phase</a:t>
            </a:r>
            <a:endParaRPr lang="en-US"/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D2A569AD-CC31-4626-B6E1-140D7DA9A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88" y="2740772"/>
            <a:ext cx="10580591" cy="1935638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CD6BBCC7-4D04-4374-AC44-51A4D1EB3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189" y="4675960"/>
            <a:ext cx="10580590" cy="201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32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AFF9706-15AB-4CAF-A497-994A13A9C1FC}"/>
              </a:ext>
            </a:extLst>
          </p:cNvPr>
          <p:cNvSpPr txBox="1"/>
          <p:nvPr/>
        </p:nvSpPr>
        <p:spPr>
          <a:xfrm>
            <a:off x="1203496" y="1972635"/>
            <a:ext cx="3367790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Original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93A4F1-2217-4501-B165-A46967460CC7}"/>
              </a:ext>
            </a:extLst>
          </p:cNvPr>
          <p:cNvSpPr txBox="1"/>
          <p:nvPr/>
        </p:nvSpPr>
        <p:spPr>
          <a:xfrm>
            <a:off x="4120233" y="1817529"/>
            <a:ext cx="4170833" cy="70788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 Using original image in dual </a:t>
            </a:r>
            <a:r>
              <a:rPr lang="en-US" sz="2000" b="1" dirty="0"/>
              <a:t>illumination phase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2E4B1E-CFA1-4A9D-A87E-FB08FEE6C189}"/>
              </a:ext>
            </a:extLst>
          </p:cNvPr>
          <p:cNvSpPr txBox="1"/>
          <p:nvPr/>
        </p:nvSpPr>
        <p:spPr>
          <a:xfrm>
            <a:off x="8297881" y="1786791"/>
            <a:ext cx="336779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Using Enhanced Image in Dual Illumination Phase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8BAB84C-19B8-4B8B-BE53-BD9E0B106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04" y="2535177"/>
            <a:ext cx="10932268" cy="2111216"/>
          </a:xfrm>
          <a:prstGeom prst="rect">
            <a:avLst/>
          </a:prstGeom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F5E65F79-5F2A-41F2-B4EA-F7EA5928E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04" y="4677694"/>
            <a:ext cx="10932267" cy="19030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186191-091D-47BF-AAA1-E9E02C796B23}"/>
              </a:ext>
            </a:extLst>
          </p:cNvPr>
          <p:cNvSpPr txBox="1"/>
          <p:nvPr/>
        </p:nvSpPr>
        <p:spPr>
          <a:xfrm>
            <a:off x="3599247" y="387068"/>
            <a:ext cx="8700718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>
                <a:latin typeface="Arial"/>
                <a:ea typeface="+mn-lt"/>
                <a:cs typeface="+mn-lt"/>
              </a:rPr>
              <a:t>Using enhanced image during dual illumination phase (underexposed)</a:t>
            </a:r>
            <a:endParaRPr lang="en-US" sz="4000" b="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2539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544BA3-2F39-4BAB-B2CE-B1C5C19E64E4}"/>
              </a:ext>
            </a:extLst>
          </p:cNvPr>
          <p:cNvSpPr txBox="1"/>
          <p:nvPr/>
        </p:nvSpPr>
        <p:spPr>
          <a:xfrm>
            <a:off x="4561115" y="424543"/>
            <a:ext cx="7576457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u="sng" dirty="0">
                <a:latin typeface="Arial"/>
                <a:ea typeface="+mn-lt"/>
                <a:cs typeface="+mn-lt"/>
              </a:rPr>
              <a:t>Using enhanced image during both phases (underexposed)</a:t>
            </a:r>
            <a:endParaRPr lang="en-US" sz="4000" b="1" u="sng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FF9706-15AB-4CAF-A497-994A13A9C1FC}"/>
              </a:ext>
            </a:extLst>
          </p:cNvPr>
          <p:cNvSpPr txBox="1"/>
          <p:nvPr/>
        </p:nvSpPr>
        <p:spPr>
          <a:xfrm>
            <a:off x="1174711" y="2105519"/>
            <a:ext cx="2743200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Original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93A4F1-2217-4501-B165-A46967460CC7}"/>
              </a:ext>
            </a:extLst>
          </p:cNvPr>
          <p:cNvSpPr txBox="1"/>
          <p:nvPr/>
        </p:nvSpPr>
        <p:spPr>
          <a:xfrm>
            <a:off x="4490318" y="2105519"/>
            <a:ext cx="3396342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 Using original image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2E4B1E-CFA1-4A9D-A87E-FB08FEE6C189}"/>
              </a:ext>
            </a:extLst>
          </p:cNvPr>
          <p:cNvSpPr txBox="1"/>
          <p:nvPr/>
        </p:nvSpPr>
        <p:spPr>
          <a:xfrm>
            <a:off x="8307476" y="1891071"/>
            <a:ext cx="310763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Using Enhanced Image in both phases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521E9DE-FBC3-40E0-A3CE-82E2B1ECF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54" y="2611139"/>
            <a:ext cx="10908010" cy="2088045"/>
          </a:xfrm>
          <a:prstGeom prst="rect">
            <a:avLst/>
          </a:prstGeom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5851B2F0-741F-486E-BEE2-94E4086B9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01" y="4708478"/>
            <a:ext cx="10919053" cy="202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030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544BA3-2F39-4BAB-B2CE-B1C5C19E64E4}"/>
              </a:ext>
            </a:extLst>
          </p:cNvPr>
          <p:cNvSpPr txBox="1"/>
          <p:nvPr/>
        </p:nvSpPr>
        <p:spPr>
          <a:xfrm>
            <a:off x="4671550" y="336195"/>
            <a:ext cx="7576457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>
                <a:latin typeface="Arial"/>
                <a:ea typeface="+mn-lt"/>
                <a:cs typeface="+mn-lt"/>
              </a:rPr>
              <a:t>Using enhanced image during both phases (overexposed)</a:t>
            </a:r>
            <a:endParaRPr lang="en-US" sz="4000" b="1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FF9706-15AB-4CAF-A497-994A13A9C1FC}"/>
              </a:ext>
            </a:extLst>
          </p:cNvPr>
          <p:cNvSpPr txBox="1"/>
          <p:nvPr/>
        </p:nvSpPr>
        <p:spPr>
          <a:xfrm>
            <a:off x="1528102" y="1972997"/>
            <a:ext cx="2743200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Original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93A4F1-2217-4501-B165-A46967460CC7}"/>
              </a:ext>
            </a:extLst>
          </p:cNvPr>
          <p:cNvSpPr txBox="1"/>
          <p:nvPr/>
        </p:nvSpPr>
        <p:spPr>
          <a:xfrm>
            <a:off x="4854752" y="1972997"/>
            <a:ext cx="3396342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 Using original image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2E4B1E-CFA1-4A9D-A87E-FB08FEE6C189}"/>
              </a:ext>
            </a:extLst>
          </p:cNvPr>
          <p:cNvSpPr txBox="1"/>
          <p:nvPr/>
        </p:nvSpPr>
        <p:spPr>
          <a:xfrm>
            <a:off x="8197041" y="1902114"/>
            <a:ext cx="314076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Using Enhanced Image in both phases</a:t>
            </a:r>
            <a:endParaRPr lang="en-US"/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E8A43BF4-6FA7-4E4E-99AC-CB86C8E87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285" y="2687062"/>
            <a:ext cx="10544035" cy="1911810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490D3744-6CF7-4962-BB13-F11C59FDF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745" y="4609547"/>
            <a:ext cx="10554616" cy="190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414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E714F-C33F-49ED-B57A-9C346DF98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18" y="1636809"/>
            <a:ext cx="11018077" cy="1293028"/>
          </a:xfrm>
        </p:spPr>
        <p:txBody>
          <a:bodyPr>
            <a:noAutofit/>
          </a:bodyPr>
          <a:lstStyle/>
          <a:p>
            <a:pPr algn="ctr"/>
            <a:r>
              <a:rPr lang="en-US" sz="4800" b="1">
                <a:latin typeface="Arial"/>
                <a:cs typeface="Arial"/>
              </a:rPr>
              <a:t>3) Dim-light Video Conversion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BB1298-6D23-41B8-ACD1-1DCC3E2E705C}"/>
              </a:ext>
            </a:extLst>
          </p:cNvPr>
          <p:cNvSpPr txBox="1"/>
          <p:nvPr/>
        </p:nvSpPr>
        <p:spPr>
          <a:xfrm>
            <a:off x="5342835" y="3012660"/>
            <a:ext cx="235667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800" b="1">
                <a:solidFill>
                  <a:srgbClr val="FF0000"/>
                </a:solidFill>
                <a:latin typeface="Arial"/>
                <a:cs typeface="Arial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24099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EA5D2F7-5732-4024-9E95-90136C82A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673" y="2752077"/>
            <a:ext cx="6048653" cy="1128100"/>
          </a:xfrm>
        </p:spPr>
        <p:txBody>
          <a:bodyPr>
            <a:normAutofit/>
          </a:bodyPr>
          <a:lstStyle/>
          <a:p>
            <a:pPr algn="ctr"/>
            <a:r>
              <a:rPr lang="en-US" sz="4400" b="1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470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981" y="603682"/>
            <a:ext cx="7434070" cy="1022462"/>
          </a:xfrm>
        </p:spPr>
        <p:txBody>
          <a:bodyPr>
            <a:normAutofit/>
          </a:bodyPr>
          <a:lstStyle/>
          <a:p>
            <a:r>
              <a:rPr lang="en-US" sz="4800" b="1"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2AF98B-370B-4164-9388-369F14F3B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853" y="1537613"/>
            <a:ext cx="10820400" cy="4024125"/>
          </a:xfrm>
        </p:spPr>
        <p:txBody>
          <a:bodyPr>
            <a:normAutofit/>
          </a:bodyPr>
          <a:lstStyle/>
          <a:p>
            <a:r>
              <a:rPr lang="en-IN" sz="3200">
                <a:latin typeface="Arial" panose="020B0604020202020204" pitchFamily="34" charset="0"/>
                <a:cs typeface="Arial" panose="020B0604020202020204" pitchFamily="34" charset="0"/>
              </a:rPr>
              <a:t>To make an </a:t>
            </a:r>
            <a:r>
              <a:rPr lang="en-IN" sz="3200" b="0" i="0" u="none" strike="noStrike" baseline="0">
                <a:latin typeface="Arial" panose="020B0604020202020204" pitchFamily="34" charset="0"/>
                <a:cs typeface="Arial" panose="020B0604020202020204" pitchFamily="34" charset="0"/>
              </a:rPr>
              <a:t>automatic exposure correction method.</a:t>
            </a:r>
          </a:p>
          <a:p>
            <a:r>
              <a:rPr lang="en-IN" sz="3200">
                <a:latin typeface="Arial" panose="020B0604020202020204" pitchFamily="34" charset="0"/>
                <a:cs typeface="Arial" panose="020B0604020202020204" pitchFamily="34" charset="0"/>
              </a:rPr>
              <a:t>Fixes both under-exposed and over-exposed images.</a:t>
            </a:r>
          </a:p>
          <a:p>
            <a:endParaRPr lang="en-IN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picture containing plant, flower, orange&#10;&#10;Description automatically generated">
            <a:extLst>
              <a:ext uri="{FF2B5EF4-FFF2-40B4-BE49-F238E27FC236}">
                <a16:creationId xmlns:a16="http://schemas.microsoft.com/office/drawing/2014/main" id="{94932939-2D5F-4933-9AA0-CA003657C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088" y="3218836"/>
            <a:ext cx="2083579" cy="3093720"/>
          </a:xfrm>
          <a:prstGeom prst="rect">
            <a:avLst/>
          </a:prstGeom>
        </p:spPr>
      </p:pic>
      <p:pic>
        <p:nvPicPr>
          <p:cNvPr id="7" name="Picture 6" descr="A picture containing indoor, person, little&#10;&#10;Description automatically generated">
            <a:extLst>
              <a:ext uri="{FF2B5EF4-FFF2-40B4-BE49-F238E27FC236}">
                <a16:creationId xmlns:a16="http://schemas.microsoft.com/office/drawing/2014/main" id="{8235BD74-0CE1-4193-8D37-D554073E6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800" y="3218835"/>
            <a:ext cx="2095500" cy="3093720"/>
          </a:xfrm>
          <a:prstGeom prst="rect">
            <a:avLst/>
          </a:prstGeom>
        </p:spPr>
      </p:pic>
      <p:pic>
        <p:nvPicPr>
          <p:cNvPr id="9" name="Picture 8" descr="A picture containing plant, flower&#10;&#10;Description automatically generated">
            <a:extLst>
              <a:ext uri="{FF2B5EF4-FFF2-40B4-BE49-F238E27FC236}">
                <a16:creationId xmlns:a16="http://schemas.microsoft.com/office/drawing/2014/main" id="{08A7D386-6701-48A6-B663-1870761C0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700" y="3218836"/>
            <a:ext cx="2083579" cy="3093720"/>
          </a:xfrm>
          <a:prstGeom prst="rect">
            <a:avLst/>
          </a:prstGeom>
        </p:spPr>
      </p:pic>
      <p:pic>
        <p:nvPicPr>
          <p:cNvPr id="11" name="Picture 10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2DC0F6F6-33EE-4E45-A43F-F035D4E60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412" y="3218834"/>
            <a:ext cx="2095500" cy="307086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271523-3DE8-429E-A7B1-FD755CCFB0B5}"/>
              </a:ext>
            </a:extLst>
          </p:cNvPr>
          <p:cNvCxnSpPr>
            <a:cxnSpLocks/>
            <a:stCxn id="11" idx="3"/>
            <a:endCxn id="7" idx="1"/>
          </p:cNvCxnSpPr>
          <p:nvPr/>
        </p:nvCxnSpPr>
        <p:spPr>
          <a:xfrm>
            <a:off x="2586912" y="4754265"/>
            <a:ext cx="696888" cy="114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50B89A5-1A2B-422E-A2E2-0FF86016868F}"/>
              </a:ext>
            </a:extLst>
          </p:cNvPr>
          <p:cNvCxnSpPr>
            <a:stCxn id="9" idx="3"/>
            <a:endCxn id="4" idx="1"/>
          </p:cNvCxnSpPr>
          <p:nvPr/>
        </p:nvCxnSpPr>
        <p:spPr>
          <a:xfrm>
            <a:off x="8896279" y="4765696"/>
            <a:ext cx="70880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583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8265" y="247939"/>
            <a:ext cx="5986509" cy="1474330"/>
          </a:xfrm>
        </p:spPr>
        <p:txBody>
          <a:bodyPr>
            <a:normAutofit/>
          </a:bodyPr>
          <a:lstStyle/>
          <a:p>
            <a:pPr algn="ctr"/>
            <a:r>
              <a:rPr lang="en-US" sz="4400" b="1">
                <a:latin typeface="Arial" panose="020B0604020202020204" pitchFamily="34" charset="0"/>
                <a:cs typeface="Arial" panose="020B0604020202020204" pitchFamily="34" charset="0"/>
              </a:rPr>
              <a:t>METHOD OVERVIEW</a:t>
            </a:r>
          </a:p>
        </p:txBody>
      </p:sp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797FCE3-F7E0-4A9B-8731-D23AA713A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34" y="1834349"/>
            <a:ext cx="11216640" cy="4637472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10101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EA5D2F7-5732-4024-9E95-90136C82A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188" y="592406"/>
            <a:ext cx="9431045" cy="1474330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latin typeface="Arial"/>
                <a:cs typeface="Arial"/>
              </a:rPr>
              <a:t>Dual ILLUMINATION METHOD on underexposed image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FA66354-08FE-48AB-98AC-582B550B3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64" y="2158971"/>
            <a:ext cx="11651877" cy="29453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245F8F-DA4F-4268-8B8F-05164537E04C}"/>
              </a:ext>
            </a:extLst>
          </p:cNvPr>
          <p:cNvSpPr txBox="1"/>
          <p:nvPr/>
        </p:nvSpPr>
        <p:spPr>
          <a:xfrm>
            <a:off x="452203" y="5186597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latin typeface="Arial"/>
                <a:cs typeface="Arial"/>
              </a:rPr>
              <a:t>ORIGINAL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5F6EF-899D-4D99-B168-38CE95E7B14F}"/>
              </a:ext>
            </a:extLst>
          </p:cNvPr>
          <p:cNvSpPr txBox="1"/>
          <p:nvPr/>
        </p:nvSpPr>
        <p:spPr>
          <a:xfrm>
            <a:off x="3350301" y="5186596"/>
            <a:ext cx="274320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b="1">
                <a:latin typeface="Arial"/>
                <a:cs typeface="Arial"/>
              </a:rPr>
              <a:t>FORWARD </a:t>
            </a:r>
            <a:endParaRPr lang="en-US" sz="2200" b="1" dirty="0">
              <a:latin typeface="Arial"/>
              <a:cs typeface="Arial"/>
            </a:endParaRPr>
          </a:p>
          <a:p>
            <a:pPr algn="ctr"/>
            <a:r>
              <a:rPr lang="en-US" sz="2200" b="1">
                <a:latin typeface="Arial"/>
                <a:cs typeface="Arial"/>
              </a:rPr>
              <a:t>ILLUMNINATION METHOD</a:t>
            </a:r>
            <a:endParaRPr lang="en-US" sz="2200" b="1" dirty="0"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F5FEBD-3EB2-4925-A175-5D9899A4090E}"/>
              </a:ext>
            </a:extLst>
          </p:cNvPr>
          <p:cNvSpPr txBox="1"/>
          <p:nvPr/>
        </p:nvSpPr>
        <p:spPr>
          <a:xfrm>
            <a:off x="6235907" y="5186595"/>
            <a:ext cx="274320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b="1">
                <a:latin typeface="Arial"/>
                <a:cs typeface="Arial"/>
              </a:rPr>
              <a:t>BACKWARD </a:t>
            </a:r>
            <a:endParaRPr lang="en-US" sz="2200" b="1" dirty="0">
              <a:latin typeface="Arial"/>
              <a:cs typeface="Arial"/>
            </a:endParaRPr>
          </a:p>
          <a:p>
            <a:pPr algn="ctr"/>
            <a:r>
              <a:rPr lang="en-US" sz="2200" b="1">
                <a:latin typeface="Arial"/>
                <a:cs typeface="Arial"/>
              </a:rPr>
              <a:t>ILLUMNINATION METHOD</a:t>
            </a:r>
            <a:endParaRPr lang="en-US" sz="2200" b="1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35C9CE-D362-43AF-9D92-6ED117F37103}"/>
              </a:ext>
            </a:extLst>
          </p:cNvPr>
          <p:cNvSpPr txBox="1"/>
          <p:nvPr/>
        </p:nvSpPr>
        <p:spPr>
          <a:xfrm>
            <a:off x="9371350" y="5186596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latin typeface="Arial"/>
                <a:cs typeface="Arial"/>
              </a:rPr>
              <a:t>FUSED IMAGE</a:t>
            </a:r>
          </a:p>
        </p:txBody>
      </p:sp>
    </p:spTree>
    <p:extLst>
      <p:ext uri="{BB962C8B-B14F-4D97-AF65-F5344CB8AC3E}">
        <p14:creationId xmlns:p14="http://schemas.microsoft.com/office/powerpoint/2010/main" val="390564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EA5D2F7-5732-4024-9E95-90136C82A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188" y="592406"/>
            <a:ext cx="9431045" cy="1474330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latin typeface="Arial"/>
                <a:cs typeface="Arial"/>
              </a:rPr>
              <a:t>Dual ILLUMINATION METHOD on OVERexposed image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245F8F-DA4F-4268-8B8F-05164537E04C}"/>
              </a:ext>
            </a:extLst>
          </p:cNvPr>
          <p:cNvSpPr txBox="1"/>
          <p:nvPr/>
        </p:nvSpPr>
        <p:spPr>
          <a:xfrm>
            <a:off x="452203" y="5186597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latin typeface="Arial"/>
                <a:cs typeface="Arial"/>
              </a:rPr>
              <a:t>ORIGINAL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5F6EF-899D-4D99-B168-38CE95E7B14F}"/>
              </a:ext>
            </a:extLst>
          </p:cNvPr>
          <p:cNvSpPr txBox="1"/>
          <p:nvPr/>
        </p:nvSpPr>
        <p:spPr>
          <a:xfrm>
            <a:off x="3239866" y="5186596"/>
            <a:ext cx="274320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b="1">
                <a:latin typeface="Arial"/>
                <a:cs typeface="Arial"/>
              </a:rPr>
              <a:t>FORWARD </a:t>
            </a:r>
            <a:endParaRPr lang="en-US" sz="2200" b="1" dirty="0">
              <a:latin typeface="Arial"/>
              <a:cs typeface="Arial"/>
            </a:endParaRPr>
          </a:p>
          <a:p>
            <a:pPr algn="ctr"/>
            <a:r>
              <a:rPr lang="en-US" sz="2200" b="1">
                <a:latin typeface="Arial"/>
                <a:cs typeface="Arial"/>
              </a:rPr>
              <a:t>ILLUMNINATION METHOD</a:t>
            </a:r>
            <a:endParaRPr lang="en-US" sz="2200" b="1" dirty="0"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F5FEBD-3EB2-4925-A175-5D9899A4090E}"/>
              </a:ext>
            </a:extLst>
          </p:cNvPr>
          <p:cNvSpPr txBox="1"/>
          <p:nvPr/>
        </p:nvSpPr>
        <p:spPr>
          <a:xfrm>
            <a:off x="6235907" y="5186595"/>
            <a:ext cx="274320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b="1">
                <a:latin typeface="Arial"/>
                <a:cs typeface="Arial"/>
              </a:rPr>
              <a:t>BACKWARD </a:t>
            </a:r>
            <a:endParaRPr lang="en-US" sz="2200" b="1" dirty="0">
              <a:latin typeface="Arial"/>
              <a:cs typeface="Arial"/>
            </a:endParaRPr>
          </a:p>
          <a:p>
            <a:pPr algn="ctr"/>
            <a:r>
              <a:rPr lang="en-US" sz="2200" b="1">
                <a:latin typeface="Arial"/>
                <a:cs typeface="Arial"/>
              </a:rPr>
              <a:t>ILLUMNINATION METHOD</a:t>
            </a:r>
            <a:endParaRPr lang="en-US" sz="2200" b="1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35C9CE-D362-43AF-9D92-6ED117F37103}"/>
              </a:ext>
            </a:extLst>
          </p:cNvPr>
          <p:cNvSpPr txBox="1"/>
          <p:nvPr/>
        </p:nvSpPr>
        <p:spPr>
          <a:xfrm>
            <a:off x="9371350" y="5186596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latin typeface="Arial"/>
                <a:cs typeface="Arial"/>
              </a:rPr>
              <a:t>FUSED IMAGE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594E3AC-C890-4A91-A502-719B59F4A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61" y="2248728"/>
            <a:ext cx="11666330" cy="271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453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D8592-03CE-4D3C-9A71-0CBCED579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513" y="-52845"/>
            <a:ext cx="8610600" cy="1293028"/>
          </a:xfrm>
        </p:spPr>
        <p:txBody>
          <a:bodyPr/>
          <a:lstStyle/>
          <a:p>
            <a:pPr algn="ctr"/>
            <a:r>
              <a:rPr lang="en-US" b="1">
                <a:latin typeface="Arial"/>
                <a:cs typeface="Arial"/>
              </a:rPr>
              <a:t>FEW RESULTS...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4" name="Picture 4" descr="A picture containing dark, light, indoor, lit&#10;&#10;Description automatically generated">
            <a:extLst>
              <a:ext uri="{FF2B5EF4-FFF2-40B4-BE49-F238E27FC236}">
                <a16:creationId xmlns:a16="http://schemas.microsoft.com/office/drawing/2014/main" id="{012E1574-66A8-438D-85D5-4DA9C5480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46" y="4229224"/>
            <a:ext cx="5091658" cy="1784828"/>
          </a:xfrm>
          <a:prstGeom prst="rect">
            <a:avLst/>
          </a:prstGeom>
        </p:spPr>
      </p:pic>
      <p:pic>
        <p:nvPicPr>
          <p:cNvPr id="5" name="Picture 5" descr="A picture containing person, child&#10;&#10;Description automatically generated">
            <a:extLst>
              <a:ext uri="{FF2B5EF4-FFF2-40B4-BE49-F238E27FC236}">
                <a16:creationId xmlns:a16="http://schemas.microsoft.com/office/drawing/2014/main" id="{8D3840B6-A7FD-41D0-8E3C-0CAC2D7CD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45" y="2542833"/>
            <a:ext cx="5091659" cy="1697382"/>
          </a:xfrm>
          <a:prstGeom prst="rect">
            <a:avLst/>
          </a:prstGeom>
        </p:spPr>
      </p:pic>
      <p:pic>
        <p:nvPicPr>
          <p:cNvPr id="6" name="Picture 6" descr="A picture containing person, headdress, wearing, clothing&#10;&#10;Description automatically generated">
            <a:extLst>
              <a:ext uri="{FF2B5EF4-FFF2-40B4-BE49-F238E27FC236}">
                <a16:creationId xmlns:a16="http://schemas.microsoft.com/office/drawing/2014/main" id="{77E0CA94-9B44-4BFE-9460-D348BB718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138" y="1043816"/>
            <a:ext cx="5079166" cy="1510008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9481C4F-2F9C-4108-86A8-67A71ECE7E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500" y="1043816"/>
            <a:ext cx="5478903" cy="1510009"/>
          </a:xfrm>
          <a:prstGeom prst="rect">
            <a:avLst/>
          </a:prstGeom>
        </p:spPr>
      </p:pic>
      <p:pic>
        <p:nvPicPr>
          <p:cNvPr id="8" name="Picture 8" descr="A picture containing plant, leaf, green, flower&#10;&#10;Description automatically generated">
            <a:extLst>
              <a:ext uri="{FF2B5EF4-FFF2-40B4-BE49-F238E27FC236}">
                <a16:creationId xmlns:a16="http://schemas.microsoft.com/office/drawing/2014/main" id="{C5FBB498-54B4-4496-BF74-64E678B024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8499" y="2605291"/>
            <a:ext cx="5478904" cy="1634927"/>
          </a:xfrm>
          <a:prstGeom prst="rect">
            <a:avLst/>
          </a:prstGeom>
        </p:spPr>
      </p:pic>
      <p:pic>
        <p:nvPicPr>
          <p:cNvPr id="9" name="Picture 9" descr="A picture containing person, person, child, standing&#10;&#10;Description automatically generated">
            <a:extLst>
              <a:ext uri="{FF2B5EF4-FFF2-40B4-BE49-F238E27FC236}">
                <a16:creationId xmlns:a16="http://schemas.microsoft.com/office/drawing/2014/main" id="{E855AC4C-218B-4DB1-B2EF-DCE9896ECD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8499" y="4241718"/>
            <a:ext cx="5478904" cy="17848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99F206-EBFC-4DE5-B9D2-137D7FACFA09}"/>
              </a:ext>
            </a:extLst>
          </p:cNvPr>
          <p:cNvSpPr txBox="1"/>
          <p:nvPr/>
        </p:nvSpPr>
        <p:spPr>
          <a:xfrm>
            <a:off x="652072" y="6073515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latin typeface="Arial"/>
                <a:cs typeface="Arial"/>
              </a:rPr>
              <a:t>ORIGINAL </a:t>
            </a:r>
          </a:p>
          <a:p>
            <a:pPr algn="ctr"/>
            <a:r>
              <a:rPr lang="en-US" sz="2000" b="1">
                <a:latin typeface="Arial"/>
                <a:cs typeface="Arial"/>
              </a:rPr>
              <a:t>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9E3100-037A-4C45-B061-ACA27AD0E0A7}"/>
              </a:ext>
            </a:extLst>
          </p:cNvPr>
          <p:cNvSpPr txBox="1"/>
          <p:nvPr/>
        </p:nvSpPr>
        <p:spPr>
          <a:xfrm>
            <a:off x="2975547" y="6073514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latin typeface="Arial"/>
                <a:cs typeface="Arial"/>
              </a:rPr>
              <a:t>RESULTANT</a:t>
            </a:r>
          </a:p>
          <a:p>
            <a:pPr algn="ctr"/>
            <a:r>
              <a:rPr lang="en-US" sz="2000" b="1">
                <a:latin typeface="Arial"/>
                <a:cs typeface="Arial"/>
              </a:rPr>
              <a:t>IMAGE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86C99A-5255-444F-87A6-AC4D6E71F8CD}"/>
              </a:ext>
            </a:extLst>
          </p:cNvPr>
          <p:cNvSpPr txBox="1"/>
          <p:nvPr/>
        </p:nvSpPr>
        <p:spPr>
          <a:xfrm>
            <a:off x="6210924" y="6073514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latin typeface="Arial"/>
                <a:cs typeface="Arial"/>
              </a:rPr>
              <a:t>ORIGINAL </a:t>
            </a:r>
          </a:p>
          <a:p>
            <a:pPr algn="ctr"/>
            <a:r>
              <a:rPr lang="en-US" sz="2000" b="1">
                <a:latin typeface="Arial"/>
                <a:cs typeface="Arial"/>
              </a:rPr>
              <a:t>IMAGE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D04CE7-C34E-4DFD-9A1E-468F488B6EA3}"/>
              </a:ext>
            </a:extLst>
          </p:cNvPr>
          <p:cNvSpPr txBox="1"/>
          <p:nvPr/>
        </p:nvSpPr>
        <p:spPr>
          <a:xfrm>
            <a:off x="9084038" y="6073514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latin typeface="Arial"/>
                <a:cs typeface="Arial"/>
              </a:rPr>
              <a:t>RESULTANT</a:t>
            </a:r>
          </a:p>
          <a:p>
            <a:pPr algn="ctr"/>
            <a:r>
              <a:rPr lang="en-US" sz="2000" b="1">
                <a:latin typeface="Arial"/>
                <a:cs typeface="Arial"/>
              </a:rPr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178754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51032-AB8B-48E6-A964-70E1CBDEE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37704" y="1548460"/>
            <a:ext cx="8610600" cy="1293028"/>
          </a:xfrm>
        </p:spPr>
        <p:txBody>
          <a:bodyPr>
            <a:normAutofit/>
          </a:bodyPr>
          <a:lstStyle/>
          <a:p>
            <a:r>
              <a:rPr lang="en-US" sz="4800" b="1">
                <a:latin typeface="Arial"/>
                <a:cs typeface="Arial"/>
              </a:rPr>
              <a:t>SOME EXPERIMENTS...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61F552-A944-4D8A-ADCE-2CAEE6B312C6}"/>
              </a:ext>
            </a:extLst>
          </p:cNvPr>
          <p:cNvSpPr txBox="1"/>
          <p:nvPr/>
        </p:nvSpPr>
        <p:spPr>
          <a:xfrm>
            <a:off x="1808922" y="2692399"/>
            <a:ext cx="973372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latin typeface="Arial"/>
                <a:cs typeface="Arial"/>
              </a:rPr>
              <a:t>1) Changing various Hyperparameters</a:t>
            </a:r>
          </a:p>
          <a:p>
            <a:r>
              <a:rPr lang="en-US" sz="3000">
                <a:latin typeface="Arial"/>
                <a:cs typeface="Arial"/>
              </a:rPr>
              <a:t>2) Contrast Enhancement using Histogram Equalization</a:t>
            </a:r>
          </a:p>
          <a:p>
            <a:r>
              <a:rPr lang="en-US" sz="3000">
                <a:latin typeface="Arial"/>
                <a:cs typeface="Arial"/>
              </a:rPr>
              <a:t>3) Dim light Video Conversion</a:t>
            </a:r>
          </a:p>
        </p:txBody>
      </p:sp>
    </p:spTree>
    <p:extLst>
      <p:ext uri="{BB962C8B-B14F-4D97-AF65-F5344CB8AC3E}">
        <p14:creationId xmlns:p14="http://schemas.microsoft.com/office/powerpoint/2010/main" val="1226167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A0C16-81EB-45B5-BC90-4EA4A1304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5081" y="466200"/>
            <a:ext cx="7296425" cy="1293028"/>
          </a:xfrm>
        </p:spPr>
        <p:txBody>
          <a:bodyPr>
            <a:noAutofit/>
          </a:bodyPr>
          <a:lstStyle/>
          <a:p>
            <a:pPr algn="ctr"/>
            <a:r>
              <a:rPr lang="en-US" sz="4800" b="1">
                <a:latin typeface="Arial"/>
                <a:cs typeface="Arial"/>
              </a:rPr>
              <a:t>1) Changing various Hyper parameters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81211-8CF7-4E45-BCB7-75ED0FE67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Arial"/>
                <a:cs typeface="Arial"/>
              </a:rPr>
              <a:t>We tried changing various hyper parameters like:</a:t>
            </a:r>
            <a:endParaRPr lang="en-US" sz="32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3200">
                <a:latin typeface="Arial"/>
                <a:cs typeface="Arial"/>
              </a:rPr>
              <a:t>      1) Gamma (Intensity Coefficient)</a:t>
            </a:r>
            <a:endParaRPr lang="en-US" sz="32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3200">
                <a:latin typeface="Arial"/>
                <a:cs typeface="Arial"/>
              </a:rPr>
              <a:t>      2) Lambda </a:t>
            </a:r>
            <a:r>
              <a:rPr lang="en-US" sz="3200" dirty="0">
                <a:latin typeface="Arial"/>
                <a:ea typeface="+mn-lt"/>
                <a:cs typeface="+mn-lt"/>
              </a:rPr>
              <a:t>(Smoothness Coefficient)</a:t>
            </a:r>
          </a:p>
          <a:p>
            <a:pPr marL="0" indent="0">
              <a:buNone/>
            </a:pPr>
            <a:r>
              <a:rPr lang="en-US" sz="3200">
                <a:latin typeface="Arial"/>
                <a:cs typeface="Arial"/>
              </a:rPr>
              <a:t>      3) Exposure</a:t>
            </a:r>
            <a:endParaRPr lang="en-US" sz="32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3200">
                <a:latin typeface="Arial"/>
                <a:cs typeface="Arial"/>
              </a:rPr>
              <a:t>      4) Contrast</a:t>
            </a:r>
            <a:endParaRPr lang="en-US" sz="32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3200">
                <a:latin typeface="Arial"/>
                <a:cs typeface="Arial"/>
              </a:rPr>
              <a:t>      5) Saturation</a:t>
            </a:r>
            <a:endParaRPr lang="en-US" sz="3200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4335383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710EE66-8707-456F-8F2E-091D581CB030}">
  <ds:schemaRefs>
    <ds:schemaRef ds:uri="16c05727-aa75-4e4a-9b5f-8a80a1165891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0BEB954-4024-4CCF-A9D6-4C00FDC028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96CC85-5758-41C0-8EFD-737AFB69121D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Application>Microsoft Office PowerPoint</Application>
  <PresentationFormat>Widescreen</PresentationFormat>
  <Slides>26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Vapor Trail</vt:lpstr>
      <vt:lpstr>COMPUTER VISION PROJECT</vt:lpstr>
      <vt:lpstr>PAPER IMPLEMENTATION</vt:lpstr>
      <vt:lpstr>OBJECTIVE</vt:lpstr>
      <vt:lpstr>METHOD OVERVIEW</vt:lpstr>
      <vt:lpstr>Dual ILLUMINATION METHOD on underexposed image</vt:lpstr>
      <vt:lpstr>Dual ILLUMINATION METHOD on OVERexposed image</vt:lpstr>
      <vt:lpstr>FEW RESULTS...</vt:lpstr>
      <vt:lpstr>SOME EXPERIMENTS...</vt:lpstr>
      <vt:lpstr>1) Changing various Hyper parameters</vt:lpstr>
      <vt:lpstr>gamma</vt:lpstr>
      <vt:lpstr>Lambda</vt:lpstr>
      <vt:lpstr>exposure</vt:lpstr>
      <vt:lpstr>contrast</vt:lpstr>
      <vt:lpstr>Saturation</vt:lpstr>
      <vt:lpstr>2) CONTRAST ENHANCEMENT </vt:lpstr>
      <vt:lpstr>Contrast enhancement  using  histogram Equalization </vt:lpstr>
      <vt:lpstr>  Visualization of Heq  in each channel </vt:lpstr>
      <vt:lpstr>Effects of heq on smoothness weights (w)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3) Dim-light Video Conversion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PROJECT</dc:title>
  <dc:creator>Abhishek Sharma</dc:creator>
  <cp:revision>458</cp:revision>
  <dcterms:created xsi:type="dcterms:W3CDTF">2021-02-22T02:51:37Z</dcterms:created>
  <dcterms:modified xsi:type="dcterms:W3CDTF">2021-04-24T16:57:39Z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